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54B4B"/>
    <a:srgbClr val="C133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14" autoAdjust="0"/>
    <p:restoredTop sz="94619" autoAdjust="0"/>
  </p:normalViewPr>
  <p:slideViewPr>
    <p:cSldViewPr snapToGrid="0">
      <p:cViewPr varScale="1">
        <p:scale>
          <a:sx n="75" d="100"/>
          <a:sy n="75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xmlns="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sr-Cyrl-RS" sz="4400" dirty="0">
                <a:solidFill>
                  <a:schemeClr val="tx1"/>
                </a:solidFill>
              </a:rPr>
              <a:t>Музичка култура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sr-Cyrl-RS" dirty="0">
                <a:solidFill>
                  <a:schemeClr val="tx1"/>
                </a:solidFill>
              </a:rPr>
              <a:t>10.04.2020.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3CC07E-C13A-4ECB-96D3-73EC1A2993C8}"/>
              </a:ext>
            </a:extLst>
          </p:cNvPr>
          <p:cNvSpPr txBox="1"/>
          <p:nvPr/>
        </p:nvSpPr>
        <p:spPr>
          <a:xfrm>
            <a:off x="658906" y="766482"/>
            <a:ext cx="9950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Песма „Ресаво, вода ’ладна“ почиње тоном </a:t>
            </a:r>
            <a:r>
              <a:rPr lang="sr-Cyrl-RS" sz="2800" dirty="0">
                <a:solidFill>
                  <a:srgbClr val="754B4B"/>
                </a:solidFill>
              </a:rPr>
              <a:t>ре</a:t>
            </a:r>
            <a:r>
              <a:rPr lang="sr-Cyrl-RS" sz="2800" dirty="0">
                <a:solidFill>
                  <a:prstClr val="black"/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Овај тон звучи овако: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86B5F89-FBD3-4C1B-9782-DA711291046B}"/>
              </a:ext>
            </a:extLst>
          </p:cNvPr>
          <p:cNvCxnSpPr/>
          <p:nvPr/>
        </p:nvCxnSpPr>
        <p:spPr>
          <a:xfrm>
            <a:off x="7812741" y="1290918"/>
            <a:ext cx="900953" cy="618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on re">
            <a:hlinkClick r:id="" action="ppaction://media"/>
            <a:extLst>
              <a:ext uri="{FF2B5EF4-FFF2-40B4-BE49-F238E27FC236}">
                <a16:creationId xmlns:a16="http://schemas.microsoft.com/office/drawing/2014/main" xmlns="" id="{2458AEC8-6648-41BD-904A-CDC667D6A4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3694" y="1824318"/>
            <a:ext cx="609600" cy="609600"/>
          </a:xfrm>
          <a:prstGeom prst="rect">
            <a:avLst/>
          </a:prstGeom>
          <a:gradFill>
            <a:gsLst>
              <a:gs pos="0">
                <a:srgbClr val="C1331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3120A7-9BF5-47AB-ACA9-133B628640C4}"/>
              </a:ext>
            </a:extLst>
          </p:cNvPr>
          <p:cNvSpPr txBox="1"/>
          <p:nvPr/>
        </p:nvSpPr>
        <p:spPr>
          <a:xfrm>
            <a:off x="753036" y="2537647"/>
            <a:ext cx="10999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Тон </a:t>
            </a:r>
            <a:r>
              <a:rPr lang="sr-Cyrl-RS" sz="2800" dirty="0">
                <a:solidFill>
                  <a:srgbClr val="754B4B"/>
                </a:solidFill>
              </a:rPr>
              <a:t>ре</a:t>
            </a:r>
            <a:r>
              <a:rPr lang="sr-Cyrl-RS" sz="2800" dirty="0">
                <a:solidFill>
                  <a:prstClr val="black"/>
                </a:solidFill>
              </a:rPr>
              <a:t> представљен је браон бојом.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Док певаш песму „ Ресаво, вода ’ладна“ обрати пажњу на симболе у уџбенику, уочи њиховов положај и дужину трајања.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8D4303-6C70-4361-8663-5C95DB092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205" y="3922642"/>
            <a:ext cx="3357536" cy="21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9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0E751B-E43C-4F35-815F-2D00666D8FE9}"/>
              </a:ext>
            </a:extLst>
          </p:cNvPr>
          <p:cNvSpPr txBox="1"/>
          <p:nvPr/>
        </p:nvSpPr>
        <p:spPr>
          <a:xfrm>
            <a:off x="833718" y="1048871"/>
            <a:ext cx="937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/>
              <a:t>За домаћи задатак направи видео или аудио запис песама „Фалила ми се“ и „</a:t>
            </a:r>
            <a:r>
              <a:rPr lang="sr-Cyrl-RS" sz="2800" dirty="0">
                <a:solidFill>
                  <a:prstClr val="black"/>
                </a:solidFill>
              </a:rPr>
              <a:t>Ресаво, вода ’ладна“ и пошаљи учитељици.</a:t>
            </a:r>
          </a:p>
          <a:p>
            <a:endParaRPr lang="sr-Cyrl-RS" sz="2800" dirty="0">
              <a:solidFill>
                <a:prstClr val="black"/>
              </a:solidFill>
            </a:endParaRPr>
          </a:p>
          <a:p>
            <a:r>
              <a:rPr lang="sr-Cyrl-RS" sz="2800" dirty="0">
                <a:solidFill>
                  <a:prstClr val="black"/>
                </a:solidFill>
              </a:rPr>
              <a:t>Хвала на пажњи!! </a:t>
            </a: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</a:p>
          <a:p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Ивана Милинковић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8261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image">
            <a:extLst>
              <a:ext uri="{FF2B5EF4-FFF2-40B4-BE49-F238E27FC236}">
                <a16:creationId xmlns:a16="http://schemas.microsoft.com/office/drawing/2014/main" xmlns="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F5380E9A-163E-4576-BCDD-0A450B7E90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88DDEF77-9746-4D83-91F9-442A2487E6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984D0A-D33B-49F2-8733-E14A523D61F5}"/>
              </a:ext>
            </a:extLst>
          </p:cNvPr>
          <p:cNvSpPr txBox="1"/>
          <p:nvPr/>
        </p:nvSpPr>
        <p:spPr>
          <a:xfrm>
            <a:off x="4597400" y="736600"/>
            <a:ext cx="6680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4400" dirty="0">
                <a:solidFill>
                  <a:prstClr val="black"/>
                </a:solidFill>
              </a:rPr>
              <a:t>Добро дошли на час музичке културе.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4400" dirty="0">
                <a:solidFill>
                  <a:prstClr val="black"/>
                </a:solidFill>
              </a:rPr>
              <a:t>На данашњем часу учићемо две нове песме.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4400" dirty="0">
                <a:solidFill>
                  <a:prstClr val="black"/>
                </a:solidFill>
              </a:rPr>
              <a:t>Потребан ти је уџбеник и слушалице или звучници како би могао/могла да слушаш песму.</a:t>
            </a:r>
          </a:p>
        </p:txBody>
      </p:sp>
    </p:spTree>
    <p:extLst>
      <p:ext uri="{BB962C8B-B14F-4D97-AF65-F5344CB8AC3E}">
        <p14:creationId xmlns:p14="http://schemas.microsoft.com/office/powerpoint/2010/main" xmlns="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874099-DE2D-4C2A-85DD-08E94400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520700"/>
            <a:ext cx="4410075" cy="1772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451025-07CD-4771-9C2E-B7EE8F434ACA}"/>
              </a:ext>
            </a:extLst>
          </p:cNvPr>
          <p:cNvSpPr txBox="1"/>
          <p:nvPr/>
        </p:nvSpPr>
        <p:spPr>
          <a:xfrm>
            <a:off x="5016500" y="520700"/>
            <a:ext cx="662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Прво ћемо учити песму „Фалила ми се“.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Сада ти уџбеник неће бити потребан, тако да немој још да га отвараш.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Молим те да сада пажљиво слушаш и да замолиш укућане да буду тихи. </a:t>
            </a: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2F8B05-C53E-464C-8A50-FD9177A1F4C2}"/>
              </a:ext>
            </a:extLst>
          </p:cNvPr>
          <p:cNvSpPr txBox="1"/>
          <p:nvPr/>
        </p:nvSpPr>
        <p:spPr>
          <a:xfrm>
            <a:off x="736600" y="2997200"/>
            <a:ext cx="1102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Cyrl-RS" sz="2800" dirty="0">
                <a:solidFill>
                  <a:prstClr val="black"/>
                </a:solidFill>
              </a:rPr>
              <a:t>Када се појави симбол мегафона испод текста кликни на њега како би могао/могла да послушаш песму. Уколико се не чује замоли родитеље или неког старијег да ти помогне.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3" name="Falila mi se cela pesma">
            <a:hlinkClick r:id="" action="ppaction://media"/>
            <a:extLst>
              <a:ext uri="{FF2B5EF4-FFF2-40B4-BE49-F238E27FC236}">
                <a16:creationId xmlns:a16="http://schemas.microsoft.com/office/drawing/2014/main" xmlns="" id="{F615D772-E7F9-4043-B3E1-BB6B60737E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781338"/>
            <a:ext cx="609600" cy="609600"/>
          </a:xfrm>
          <a:prstGeom prst="rect">
            <a:avLst/>
          </a:prstGeom>
          <a:gradFill>
            <a:gsLst>
              <a:gs pos="0">
                <a:srgbClr val="C1331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11359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165848-4BC0-4506-B937-891F2071967A}"/>
              </a:ext>
            </a:extLst>
          </p:cNvPr>
          <p:cNvSpPr txBox="1"/>
          <p:nvPr/>
        </p:nvSpPr>
        <p:spPr>
          <a:xfrm>
            <a:off x="793376" y="536191"/>
            <a:ext cx="106052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Сада, када си послушао/послушала песму, време је да је научимо заједно! </a:t>
            </a: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Узми свој уџбеник, нађи страну број 58. Прочитај текст песме пажљиво и са разумевањем.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Ова песма има 3 строфе од по два стиха.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Да ли постоје неке речи које су ти непознате?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r-Cyrl-RS" sz="2800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33A7E1-3AD9-4607-9837-328AA341A216}"/>
              </a:ext>
            </a:extLst>
          </p:cNvPr>
          <p:cNvSpPr txBox="1"/>
          <p:nvPr/>
        </p:nvSpPr>
        <p:spPr>
          <a:xfrm>
            <a:off x="7302502" y="3213847"/>
            <a:ext cx="4316506" cy="211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rgbClr val="C13311"/>
                </a:solidFill>
              </a:rPr>
              <a:t>фалила</a:t>
            </a:r>
            <a:r>
              <a:rPr lang="sr-Cyrl-RS" dirty="0"/>
              <a:t> – хвалила</a:t>
            </a:r>
          </a:p>
          <a:p>
            <a:r>
              <a:rPr lang="sr-Cyrl-RS" dirty="0">
                <a:solidFill>
                  <a:srgbClr val="C13311"/>
                </a:solidFill>
              </a:rPr>
              <a:t>прошена</a:t>
            </a:r>
            <a:r>
              <a:rPr lang="sr-Cyrl-RS" dirty="0"/>
              <a:t> – девојка коју је мома тек запросио</a:t>
            </a:r>
          </a:p>
          <a:p>
            <a:r>
              <a:rPr lang="sr-Cyrl-RS" dirty="0">
                <a:solidFill>
                  <a:srgbClr val="C13311"/>
                </a:solidFill>
              </a:rPr>
              <a:t>не има </a:t>
            </a:r>
            <a:r>
              <a:rPr lang="sr-Cyrl-RS" dirty="0"/>
              <a:t>– нема</a:t>
            </a:r>
          </a:p>
          <a:p>
            <a:r>
              <a:rPr lang="sr-Cyrl-RS" dirty="0">
                <a:solidFill>
                  <a:srgbClr val="C13311"/>
                </a:solidFill>
              </a:rPr>
              <a:t>море</a:t>
            </a:r>
            <a:r>
              <a:rPr lang="sr-Cyrl-RS" dirty="0"/>
              <a:t> – реч која се користи за наглашавање истинитости онога о чему се прича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F7DEC2-C3A7-4F6E-BC95-42C4DBC929E2}"/>
              </a:ext>
            </a:extLst>
          </p:cNvPr>
          <p:cNvSpPr txBox="1"/>
          <p:nvPr/>
        </p:nvSpPr>
        <p:spPr>
          <a:xfrm>
            <a:off x="793376" y="3213847"/>
            <a:ext cx="62887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Слушај пажљиво аудио снимак јер је на њему објашњено на који начин ћемо учити.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Срећно!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382A096-5680-492A-8F0A-032ECB989576}"/>
              </a:ext>
            </a:extLst>
          </p:cNvPr>
          <p:cNvCxnSpPr/>
          <p:nvPr/>
        </p:nvCxnSpPr>
        <p:spPr>
          <a:xfrm>
            <a:off x="4660900" y="3644734"/>
            <a:ext cx="685800" cy="1485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Ucimo pesmu Falila mi se">
            <a:hlinkClick r:id="" action="ppaction://media"/>
            <a:extLst>
              <a:ext uri="{FF2B5EF4-FFF2-40B4-BE49-F238E27FC236}">
                <a16:creationId xmlns:a16="http://schemas.microsoft.com/office/drawing/2014/main" xmlns="" id="{94F158EE-F5E8-4FF7-A5DE-D4970F2688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6700" y="5255974"/>
            <a:ext cx="609600" cy="609600"/>
          </a:xfrm>
          <a:prstGeom prst="rect">
            <a:avLst/>
          </a:prstGeom>
          <a:gradFill>
            <a:gsLst>
              <a:gs pos="0">
                <a:srgbClr val="C1331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40269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6A38A5-4F76-4222-AEA8-7C5502116B1E}"/>
              </a:ext>
            </a:extLst>
          </p:cNvPr>
          <p:cNvSpPr txBox="1"/>
          <p:nvPr/>
        </p:nvSpPr>
        <p:spPr>
          <a:xfrm>
            <a:off x="1062318" y="1089212"/>
            <a:ext cx="100449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</a:rPr>
              <a:t>Одлично, свака част! </a:t>
            </a: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Сада можеш самостално, уз аудио снимак на коме је песма одсвирана на хармоници, да певаш и учиш песму „Фалила ми се“!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E4F705D-397D-4089-A949-4EFD0B659163}"/>
              </a:ext>
            </a:extLst>
          </p:cNvPr>
          <p:cNvCxnSpPr/>
          <p:nvPr/>
        </p:nvCxnSpPr>
        <p:spPr>
          <a:xfrm>
            <a:off x="7005918" y="1949824"/>
            <a:ext cx="954741" cy="1331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nstrumental Falila mi se">
            <a:hlinkClick r:id="" action="ppaction://media"/>
            <a:extLst>
              <a:ext uri="{FF2B5EF4-FFF2-40B4-BE49-F238E27FC236}">
                <a16:creationId xmlns:a16="http://schemas.microsoft.com/office/drawing/2014/main" xmlns="" id="{6BC298D9-8CE9-4CA9-A1CD-8BC1DFE86F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0659" y="3388659"/>
            <a:ext cx="609600" cy="609600"/>
          </a:xfrm>
          <a:prstGeom prst="rect">
            <a:avLst/>
          </a:prstGeom>
          <a:gradFill>
            <a:gsLst>
              <a:gs pos="7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11410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6687F0-5963-40A6-9EEA-817EAF212DE2}"/>
              </a:ext>
            </a:extLst>
          </p:cNvPr>
          <p:cNvSpPr txBox="1"/>
          <p:nvPr/>
        </p:nvSpPr>
        <p:spPr>
          <a:xfrm>
            <a:off x="900953" y="793376"/>
            <a:ext cx="1039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Песма „Фалила ми се“ почиње тоном </a:t>
            </a:r>
            <a:r>
              <a:rPr lang="sr-Cyrl-RS" sz="2800" dirty="0">
                <a:solidFill>
                  <a:srgbClr val="00B0F0"/>
                </a:solidFill>
              </a:rPr>
              <a:t>фа</a:t>
            </a:r>
            <a:r>
              <a:rPr lang="sr-Cyrl-R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Овај тон звучи овако:</a:t>
            </a:r>
            <a:endParaRPr lang="en-US" sz="2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D38FA41-A771-4492-B7BA-A126B515D419}"/>
              </a:ext>
            </a:extLst>
          </p:cNvPr>
          <p:cNvCxnSpPr/>
          <p:nvPr/>
        </p:nvCxnSpPr>
        <p:spPr>
          <a:xfrm>
            <a:off x="7342095" y="1261832"/>
            <a:ext cx="820271" cy="310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on fa">
            <a:hlinkClick r:id="" action="ppaction://media"/>
            <a:extLst>
              <a:ext uri="{FF2B5EF4-FFF2-40B4-BE49-F238E27FC236}">
                <a16:creationId xmlns:a16="http://schemas.microsoft.com/office/drawing/2014/main" xmlns="" id="{9E6F189A-C919-427F-8FBF-E0F65A2CF3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3731" y="1531595"/>
            <a:ext cx="609600" cy="609600"/>
          </a:xfrm>
          <a:prstGeom prst="rect">
            <a:avLst/>
          </a:prstGeom>
          <a:gradFill>
            <a:gsLst>
              <a:gs pos="0">
                <a:srgbClr val="C1331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8FFAF9-822E-4830-90D1-30DBAFB93D2A}"/>
              </a:ext>
            </a:extLst>
          </p:cNvPr>
          <p:cNvSpPr txBox="1"/>
          <p:nvPr/>
        </p:nvSpPr>
        <p:spPr>
          <a:xfrm>
            <a:off x="1035424" y="3092823"/>
            <a:ext cx="94263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Тон </a:t>
            </a:r>
            <a:r>
              <a:rPr lang="sr-Cyrl-RS" sz="2800" dirty="0">
                <a:solidFill>
                  <a:srgbClr val="00B0F0"/>
                </a:solidFill>
              </a:rPr>
              <a:t>фа</a:t>
            </a:r>
            <a:r>
              <a:rPr lang="sr-Cyrl-RS" sz="2800" dirty="0"/>
              <a:t> представљен је плавом бојом.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Док певаш песму „Фалила ми се“ обрати пажњу на симболе у уџбенику, уочи њиховов положај и дужину трајања.</a:t>
            </a:r>
            <a:endParaRPr lang="en-US" sz="2800" dirty="0"/>
          </a:p>
        </p:txBody>
      </p:sp>
      <p:pic>
        <p:nvPicPr>
          <p:cNvPr id="1026" name="Picture 2" descr="La música con Verónica: La nota FA (1º primaria)">
            <a:extLst>
              <a:ext uri="{FF2B5EF4-FFF2-40B4-BE49-F238E27FC236}">
                <a16:creationId xmlns:a16="http://schemas.microsoft.com/office/drawing/2014/main" xmlns="" id="{7D7FC08B-6854-497C-AC03-302A40E5D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711" y="4382182"/>
            <a:ext cx="2738577" cy="181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130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EE0AA4-9451-423F-8870-905677333146}"/>
              </a:ext>
            </a:extLst>
          </p:cNvPr>
          <p:cNvSpPr txBox="1"/>
          <p:nvPr/>
        </p:nvSpPr>
        <p:spPr>
          <a:xfrm>
            <a:off x="403412" y="860612"/>
            <a:ext cx="11524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Сада прелазимо на следећу песму, „Ресаво, водо ’ладна“.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Молим те да затвориш свој уџбеник и слушаш пажљиво аудио снимак. </a:t>
            </a:r>
            <a:r>
              <a:rPr lang="sr-Cyrl-RS" sz="2800" dirty="0">
                <a:sym typeface="Wingdings" panose="05000000000000000000" pitchFamily="2" charset="2"/>
              </a:rPr>
              <a:t>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D38701-C73F-459C-8828-DEE13E94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8" y="1151964"/>
            <a:ext cx="4554071" cy="455407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A2BD59F-7995-434D-9E6B-FB493E7F3EAF}"/>
              </a:ext>
            </a:extLst>
          </p:cNvPr>
          <p:cNvCxnSpPr/>
          <p:nvPr/>
        </p:nvCxnSpPr>
        <p:spPr>
          <a:xfrm flipH="1">
            <a:off x="9722224" y="1788459"/>
            <a:ext cx="1021976" cy="1277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avo, vodo 'ladna cela pesma">
            <a:hlinkClick r:id="" action="ppaction://media"/>
            <a:extLst>
              <a:ext uri="{FF2B5EF4-FFF2-40B4-BE49-F238E27FC236}">
                <a16:creationId xmlns:a16="http://schemas.microsoft.com/office/drawing/2014/main" xmlns="" id="{43158109-8D8F-4E0D-BE7D-EA0FE9C285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4342" y="3124199"/>
            <a:ext cx="609600" cy="609600"/>
          </a:xfrm>
          <a:prstGeom prst="rect">
            <a:avLst/>
          </a:prstGeom>
          <a:gradFill>
            <a:gsLst>
              <a:gs pos="0">
                <a:srgbClr val="C1331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18916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FAB4CC-3823-44CF-B0BA-DB5FB676E2EF}"/>
              </a:ext>
            </a:extLst>
          </p:cNvPr>
          <p:cNvSpPr txBox="1"/>
          <p:nvPr/>
        </p:nvSpPr>
        <p:spPr>
          <a:xfrm>
            <a:off x="470648" y="484095"/>
            <a:ext cx="108786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Сада када си преслушао/преслушала песму време је да је заједно научимо.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Отвори уџбеник и нађи страну 59. Прочитај текст песме пажљиво и са разумевањем.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Песма „Ресаво, водо ’ладна“ има 3 строфе које имају по један стих.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800" dirty="0"/>
              <a:t>Да ли постоје неке речи које су ти непознате?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E607AC-81E9-45C2-AEEC-A2D285BDB1F8}"/>
              </a:ext>
            </a:extLst>
          </p:cNvPr>
          <p:cNvSpPr txBox="1"/>
          <p:nvPr/>
        </p:nvSpPr>
        <p:spPr>
          <a:xfrm>
            <a:off x="7718612" y="3161751"/>
            <a:ext cx="2918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rgbClr val="C13311"/>
                </a:solidFill>
              </a:rPr>
              <a:t>бродити</a:t>
            </a:r>
            <a:r>
              <a:rPr lang="sr-Cyrl-RS" dirty="0"/>
              <a:t> – путовати бродом</a:t>
            </a:r>
          </a:p>
          <a:p>
            <a:r>
              <a:rPr lang="sr-Cyrl-RS" dirty="0">
                <a:solidFill>
                  <a:srgbClr val="C13311"/>
                </a:solidFill>
              </a:rPr>
              <a:t>за’одити</a:t>
            </a:r>
            <a:r>
              <a:rPr lang="sr-Cyrl-RS" dirty="0"/>
              <a:t> - заобилазити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5A9C5F-84CF-4C04-9E7E-2EC3E146063D}"/>
              </a:ext>
            </a:extLst>
          </p:cNvPr>
          <p:cNvSpPr txBox="1"/>
          <p:nvPr/>
        </p:nvSpPr>
        <p:spPr>
          <a:xfrm>
            <a:off x="470648" y="3161751"/>
            <a:ext cx="6683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Слушај пажљиво аудио снимак јер је на њему објашњено на који начин ћемо учити.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prstClr val="black"/>
                </a:solidFill>
                <a:sym typeface="Wingdings" panose="05000000000000000000" pitchFamily="2" charset="2"/>
              </a:rPr>
              <a:t>Срећно!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75DB9B2-756D-4F61-9E4B-1B85CBEA9455}"/>
              </a:ext>
            </a:extLst>
          </p:cNvPr>
          <p:cNvCxnSpPr/>
          <p:nvPr/>
        </p:nvCxnSpPr>
        <p:spPr>
          <a:xfrm>
            <a:off x="3953435" y="3644153"/>
            <a:ext cx="268941" cy="1156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Ucimo pesmu Resavo, vodo 'ladna">
            <a:hlinkClick r:id="" action="ppaction://media"/>
            <a:extLst>
              <a:ext uri="{FF2B5EF4-FFF2-40B4-BE49-F238E27FC236}">
                <a16:creationId xmlns:a16="http://schemas.microsoft.com/office/drawing/2014/main" xmlns="" id="{14F84FC9-135C-41C0-823E-250C60061E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2376" y="4850435"/>
            <a:ext cx="609600" cy="609600"/>
          </a:xfrm>
          <a:prstGeom prst="rect">
            <a:avLst/>
          </a:prstGeom>
          <a:gradFill>
            <a:gsLst>
              <a:gs pos="0">
                <a:srgbClr val="C1331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404136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73FB5D-5846-4E69-92A9-C5E7AE38829B}"/>
              </a:ext>
            </a:extLst>
          </p:cNvPr>
          <p:cNvSpPr txBox="1"/>
          <p:nvPr/>
        </p:nvSpPr>
        <p:spPr>
          <a:xfrm>
            <a:off x="699247" y="900953"/>
            <a:ext cx="1063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>
                <a:solidFill>
                  <a:prstClr val="black"/>
                </a:solidFill>
              </a:rPr>
              <a:t>Одлично, свака част! </a:t>
            </a:r>
            <a:r>
              <a:rPr lang="sr-Cyrl-RS" sz="280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r-Cyrl-RS" sz="2800">
                <a:solidFill>
                  <a:prstClr val="black"/>
                </a:solidFill>
                <a:sym typeface="Wingdings" panose="05000000000000000000" pitchFamily="2" charset="2"/>
              </a:rPr>
              <a:t>Сада можеш самостално, уз аудио снимак на коме је песма одсвирана на хармоници, да певаш и учиш песму „Фалила ми се“!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EAF777F-DAA4-4A49-BA40-5E4105BEBE3A}"/>
              </a:ext>
            </a:extLst>
          </p:cNvPr>
          <p:cNvCxnSpPr/>
          <p:nvPr/>
        </p:nvCxnSpPr>
        <p:spPr>
          <a:xfrm>
            <a:off x="6252882" y="1788459"/>
            <a:ext cx="874059" cy="941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nstrumental Resavo, vodo 'ladna">
            <a:hlinkClick r:id="" action="ppaction://media"/>
            <a:extLst>
              <a:ext uri="{FF2B5EF4-FFF2-40B4-BE49-F238E27FC236}">
                <a16:creationId xmlns:a16="http://schemas.microsoft.com/office/drawing/2014/main" xmlns="" id="{60DE98FB-2FCA-4590-8142-92A240FB21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8317" y="2729753"/>
            <a:ext cx="609600" cy="609600"/>
          </a:xfrm>
          <a:prstGeom prst="rect">
            <a:avLst/>
          </a:prstGeom>
          <a:gradFill>
            <a:gsLst>
              <a:gs pos="0">
                <a:srgbClr val="C1331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40568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34A532A-EA0D-41F9-B458-AF9358EF2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9927E4-E194-47BE-91C2-B87D50CF51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92E9E5-79AF-4029-8FCA-9C327D54FD8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{BF6EAE77-6BF7-4200-8CA1-909477447A01}tf56410444</Template>
  <TotalTime>0</TotalTime>
  <Words>487</Words>
  <Application>Microsoft Office PowerPoint</Application>
  <PresentationFormat>Custom</PresentationFormat>
  <Paragraphs>45</Paragraphs>
  <Slides>11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SavonVTI</vt:lpstr>
      <vt:lpstr>Музичка култура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2020-04-09T13:59:03Z</dcterms:created>
  <dcterms:modified xsi:type="dcterms:W3CDTF">2020-04-10T16:43:52Z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